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0"/>
  </p:notesMasterIdLst>
  <p:sldIdLst>
    <p:sldId id="256" r:id="rId3"/>
    <p:sldId id="257" r:id="rId4"/>
    <p:sldId id="260" r:id="rId5"/>
    <p:sldId id="272" r:id="rId6"/>
    <p:sldId id="274" r:id="rId7"/>
    <p:sldId id="269" r:id="rId8"/>
    <p:sldId id="262" r:id="rId9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Raap" initials="RR" lastIdx="10" clrIdx="0">
    <p:extLst>
      <p:ext uri="{19B8F6BF-5375-455C-9EA6-DF929625EA0E}">
        <p15:presenceInfo xmlns:p15="http://schemas.microsoft.com/office/powerpoint/2012/main" userId="147a3af7182b4e45" providerId="Windows Live"/>
      </p:ext>
    </p:extLst>
  </p:cmAuthor>
  <p:cmAuthor id="2" name="Venhoven, Arthur" initials="VA" lastIdx="4" clrIdx="1">
    <p:extLst>
      <p:ext uri="{19B8F6BF-5375-455C-9EA6-DF929625EA0E}">
        <p15:presenceInfo xmlns:p15="http://schemas.microsoft.com/office/powerpoint/2012/main" userId="S-1-5-21-2016003833-2107679736-3575074108-26717" providerId="AD"/>
      </p:ext>
    </p:extLst>
  </p:cmAuthor>
  <p:cmAuthor id="3" name="Henk Botter" initials="HB" lastIdx="6" clrIdx="2">
    <p:extLst>
      <p:ext uri="{19B8F6BF-5375-455C-9EA6-DF929625EA0E}">
        <p15:presenceInfo xmlns:p15="http://schemas.microsoft.com/office/powerpoint/2012/main" userId="6a70f358fb494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C3F753B-3402-4F0E-82D8-43F7130298B8}" type="datetime1">
              <a:rPr lang="nl-NL"/>
              <a:pPr lvl="0"/>
              <a:t>9-1-2022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726B401-495C-47B3-93F2-1EDD807B87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0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1B013E8D-29C8-44B4-A676-1F8C0CECE1A9}" type="datetime3">
              <a:rPr lang="nl-NL"/>
              <a:pPr lvl="0"/>
              <a:t>9/1/22</a:t>
            </a:fld>
            <a:endParaRPr lang="mr-IN"/>
          </a:p>
        </p:txBody>
      </p:sp>
      <p:pic>
        <p:nvPicPr>
          <p:cNvPr id="5" name="Afbeelding 5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9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12917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3191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2197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24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60207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961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2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5541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4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l-NL" sz="4700" b="0" i="0" u="none" strike="noStrike" kern="0" cap="none" spc="0" baseline="0">
                <a:solidFill>
                  <a:srgbClr val="8B4FA8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7602958" cy="7519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720666" marR="0" lvl="1" indent="-7063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1473089" marR="0" lvl="2" indent="-7206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2147724" marR="0" lvl="3" indent="-6270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2852516" marR="0" lvl="4" indent="-6905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.AppleSystemUIFont"/>
              <a:buChar char="‑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41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89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9119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10166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26762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40875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284879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23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9393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6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5"/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637" b="0" i="0" u="none" strike="noStrike" kern="1200" cap="none" spc="0" baseline="-2500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Havo </a:t>
            </a:r>
            <a:br>
              <a:rPr lang="nl-NL" dirty="0"/>
            </a:br>
            <a:r>
              <a:rPr lang="nl-NL" dirty="0"/>
              <a:t>Paragraaf 6.3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absolutisme</a:t>
            </a:r>
          </a:p>
        </p:txBody>
      </p:sp>
      <p:sp>
        <p:nvSpPr>
          <p:cNvPr id="3" name="Tijdelijke aanduiding voor datum 2"/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r-IN" sz="4177" b="0" i="0" u="none" strike="noStrike" kern="1200" cap="none" spc="0" baseline="0">
              <a:solidFill>
                <a:srgbClr val="8B4FA8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3528163" cy="470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de Duitse keizer macht verloor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de macht van Franse koningen werd vergroot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de macht van Engelse koningen werd beperkt</a:t>
            </a:r>
          </a:p>
        </p:txBody>
      </p:sp>
      <p:sp>
        <p:nvSpPr>
          <p:cNvPr id="4" name="Tijdelijke aanduiding voor tekst 3"/>
          <p:cNvSpPr txBox="1"/>
          <p:nvPr/>
        </p:nvSpPr>
        <p:spPr>
          <a:xfrm>
            <a:off x="1246610" y="7459574"/>
            <a:ext cx="17602958" cy="2582622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45720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Kenmerkend aspect: </a:t>
            </a:r>
          </a:p>
          <a:p>
            <a:pPr marL="914400" marR="0" lvl="0" indent="-4572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het streven van vorsten naar absolute macht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De Duitse keizer verliest macht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Tijdens de Dertigjarige Oorlog (1618-1648) probeerde de katholieke Habsburgse keizer zijn macht in zijn rijk te versterken en het protestantisme te onderdrukken. Andere Duitse vorsten verzetten zich daartegen. </a:t>
            </a:r>
            <a:br>
              <a:rPr lang="nl-NL" dirty="0"/>
            </a:br>
            <a:r>
              <a:rPr lang="nl-NL" dirty="0"/>
              <a:t>Zweden, Frankrijk en Spanje vochten mee in deze verschrikkelijke oorlog.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Gevolgen: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Duitse rijk versnipperde verder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Duitse keizer had bijna niets meer te vertellen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Duitse keizer richtte zich op Oostenrijkse gebieden, dat werd door veroveringen een groot rijk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De machtige Franse koning 1/2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7556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Lodewijk XIV </a:t>
            </a:r>
            <a:r>
              <a:rPr lang="nl-NL">
                <a:solidFill>
                  <a:schemeClr val="tx1"/>
                </a:solidFill>
              </a:rPr>
              <a:t>(1638-1715</a:t>
            </a:r>
            <a:r>
              <a:rPr lang="nl-NL" dirty="0">
                <a:solidFill>
                  <a:schemeClr val="tx1"/>
                </a:solidFill>
              </a:rPr>
              <a:t>) vond dat de vorst absolute macht had.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Hij: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alleen besliste (</a:t>
            </a:r>
            <a:r>
              <a:rPr lang="nl-NL" i="1" dirty="0" err="1">
                <a:solidFill>
                  <a:schemeClr val="tx1"/>
                </a:solidFill>
              </a:rPr>
              <a:t>l’état</a:t>
            </a:r>
            <a:r>
              <a:rPr lang="nl-NL" i="1" dirty="0">
                <a:solidFill>
                  <a:schemeClr val="tx1"/>
                </a:solidFill>
              </a:rPr>
              <a:t> </a:t>
            </a:r>
            <a:r>
              <a:rPr lang="nl-NL" i="1" dirty="0" err="1">
                <a:solidFill>
                  <a:schemeClr val="tx1"/>
                </a:solidFill>
              </a:rPr>
              <a:t>c’est</a:t>
            </a:r>
            <a:r>
              <a:rPr lang="nl-NL" i="1" dirty="0">
                <a:solidFill>
                  <a:schemeClr val="tx1"/>
                </a:solidFill>
              </a:rPr>
              <a:t> </a:t>
            </a:r>
            <a:r>
              <a:rPr lang="nl-NL" i="1" dirty="0" err="1">
                <a:solidFill>
                  <a:schemeClr val="tx1"/>
                </a:solidFill>
              </a:rPr>
              <a:t>moi</a:t>
            </a:r>
            <a:r>
              <a:rPr lang="nl-NL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werd de Zonnekoning genoemd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alleen legde wetten op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riep nooit de Staten-Generaal bijeen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bracht het leger onder controle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bepaalde de godsdienst van zijn onderdanen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Bij Lodewijk XIV hoort het </a:t>
            </a:r>
            <a:r>
              <a:rPr lang="nl-NL" dirty="0">
                <a:solidFill>
                  <a:srgbClr val="FF0000"/>
                </a:solidFill>
              </a:rPr>
              <a:t>absolutisme</a:t>
            </a:r>
            <a:r>
              <a:rPr lang="nl-NL" dirty="0">
                <a:solidFill>
                  <a:schemeClr val="tx1"/>
                </a:solidFill>
              </a:rPr>
              <a:t>: het regeringssysteem waarbij de macht van de vorst door niets wordt beperkt.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" name="Afbeelding 4" descr="Afbeelding met binnen, taart&#10;&#10;Automatisch gegenereerde beschrijving">
            <a:extLst>
              <a:ext uri="{FF2B5EF4-FFF2-40B4-BE49-F238E27FC236}">
                <a16:creationId xmlns:a16="http://schemas.microsoft.com/office/drawing/2014/main" id="{7A5ED672-C617-451F-B88C-960E42AB5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82" y="2513191"/>
            <a:ext cx="8097485" cy="48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0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796024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Lodewijk had belastinginkomsten nodig voor zijn oorlogen en hofhouding. Hij zorgde daarvoor door het </a:t>
            </a:r>
            <a:r>
              <a:rPr lang="nl-NL" dirty="0">
                <a:solidFill>
                  <a:srgbClr val="FF0000"/>
                </a:solidFill>
              </a:rPr>
              <a:t>mercantilisme</a:t>
            </a:r>
            <a:r>
              <a:rPr lang="nl-NL" dirty="0">
                <a:solidFill>
                  <a:schemeClr val="tx1"/>
                </a:solidFill>
              </a:rPr>
              <a:t>: politiek waarbij de overheid de eigen economie </a:t>
            </a:r>
            <a:r>
              <a:rPr lang="nl-NL" dirty="0" err="1">
                <a:solidFill>
                  <a:schemeClr val="tx1"/>
                </a:solidFill>
              </a:rPr>
              <a:t>ver-sterkt</a:t>
            </a:r>
            <a:r>
              <a:rPr lang="nl-NL" dirty="0">
                <a:solidFill>
                  <a:schemeClr val="tx1"/>
                </a:solidFill>
              </a:rPr>
              <a:t> door productie en export te bevorderen en import te beperken.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Takken van nijverheid die voor de export werkten kregen </a:t>
            </a:r>
            <a:r>
              <a:rPr lang="nl-NL" dirty="0">
                <a:solidFill>
                  <a:srgbClr val="FF0000"/>
                </a:solidFill>
              </a:rPr>
              <a:t>subsidies</a:t>
            </a:r>
            <a:r>
              <a:rPr lang="nl-NL" dirty="0">
                <a:solidFill>
                  <a:schemeClr val="tx1"/>
                </a:solidFill>
              </a:rPr>
              <a:t>: financiële </a:t>
            </a:r>
            <a:r>
              <a:rPr lang="nl-NL" dirty="0" err="1">
                <a:solidFill>
                  <a:schemeClr val="tx1"/>
                </a:solidFill>
              </a:rPr>
              <a:t>onder-steuning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Het streven van vorsten naar absolute macht is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is een </a:t>
            </a:r>
            <a:r>
              <a:rPr lang="nl-NL" b="1" dirty="0">
                <a:solidFill>
                  <a:schemeClr val="tx1"/>
                </a:solidFill>
              </a:rPr>
              <a:t>kenmerkend aspect </a:t>
            </a:r>
            <a:r>
              <a:rPr lang="nl-NL" dirty="0">
                <a:solidFill>
                  <a:schemeClr val="tx1"/>
                </a:solidFill>
              </a:rPr>
              <a:t>van de tijd van regenten en vorsten.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" name="Afbeelding 5" descr="Afbeelding met natuur&#10;&#10;Automatisch gegenereerde beschrijving">
            <a:extLst>
              <a:ext uri="{FF2B5EF4-FFF2-40B4-BE49-F238E27FC236}">
                <a16:creationId xmlns:a16="http://schemas.microsoft.com/office/drawing/2014/main" id="{8250F912-E523-473E-81B9-7B9C12098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22223" r="2758" b="4648"/>
          <a:stretch/>
        </p:blipFill>
        <p:spPr>
          <a:xfrm>
            <a:off x="10767848" y="2513191"/>
            <a:ext cx="8089642" cy="5750326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D0CB3EF-A4CE-4A3E-8627-8FBD0A5697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/>
          <a:lstStyle/>
          <a:p>
            <a:pPr lvl="0"/>
            <a:r>
              <a:rPr lang="nl-NL" dirty="0"/>
              <a:t>De machtige Franse koning 2/2</a:t>
            </a:r>
          </a:p>
        </p:txBody>
      </p:sp>
    </p:spTree>
    <p:extLst>
      <p:ext uri="{BB962C8B-B14F-4D97-AF65-F5344CB8AC3E}">
        <p14:creationId xmlns:p14="http://schemas.microsoft.com/office/powerpoint/2010/main" val="199003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De Engelse koning verliest macht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Andere Europese vorsten streefden ook naar absolute macht. In Rusland was de tsaar een absolutie alleenheerser.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Engeland werd in 1649 door de onthoofding van Karel I een republiek. In 1660 werd de monarchie hersteld met Karel II, hij wilde absolute macht. Zijn katholieke opvolger Jacobus II werd door protestantse </a:t>
            </a:r>
            <a:r>
              <a:rPr lang="nl-NL" dirty="0" err="1"/>
              <a:t>parlements-leden</a:t>
            </a:r>
            <a:r>
              <a:rPr lang="nl-NL" dirty="0"/>
              <a:t> onttroond. Stadhouder Willem III werd koning. Hij beloofde de rechten van het parlement te respecteren.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Door deze </a:t>
            </a:r>
            <a:r>
              <a:rPr lang="nl-NL" dirty="0" err="1">
                <a:solidFill>
                  <a:srgbClr val="FF0000"/>
                </a:solidFill>
              </a:rPr>
              <a:t>Glorious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Revolution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werd Engeland een </a:t>
            </a:r>
            <a:r>
              <a:rPr lang="nl-NL" dirty="0">
                <a:solidFill>
                  <a:srgbClr val="FF0000"/>
                </a:solidFill>
              </a:rPr>
              <a:t>constitutionele monarchie</a:t>
            </a:r>
            <a:r>
              <a:rPr lang="nl-NL" dirty="0"/>
              <a:t>.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14092F5A-2335-4C03-BEF0-C0150C7FEF0B}"/>
              </a:ext>
            </a:extLst>
          </p:cNvPr>
          <p:cNvSpPr txBox="1"/>
          <p:nvPr/>
        </p:nvSpPr>
        <p:spPr>
          <a:xfrm>
            <a:off x="10799379" y="2534954"/>
            <a:ext cx="8058110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 err="1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Glorous</a:t>
            </a: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  <a:r>
              <a:rPr lang="nl-NL" sz="3300" b="1" i="0" u="none" strike="noStrike" kern="0" cap="none" spc="0" baseline="0" dirty="0" err="1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Revolution</a:t>
            </a: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: </a:t>
            </a:r>
            <a:r>
              <a:rPr lang="nl-NL" sz="330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(roemrijke omwenteling) machtsovername in 1688/1689 waarbij Engeland een constitutionele monarchie werd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constitutionele monarchie: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koninkrijk waarin de macht van de koning is beperkt door de wet</a:t>
            </a:r>
            <a:b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01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dirty="0"/>
              <a:t>Stadhouder Willem III en zijn vrouw Maria worden koning en koningin van Engeland, 1689 (</a:t>
            </a:r>
            <a:r>
              <a:rPr lang="nl-NL" dirty="0" err="1"/>
              <a:t>Northgote</a:t>
            </a:r>
            <a:r>
              <a:rPr lang="nl-NL" dirty="0"/>
              <a:t> 1827)</a:t>
            </a:r>
          </a:p>
        </p:txBody>
      </p:sp>
      <p:pic>
        <p:nvPicPr>
          <p:cNvPr id="7" name="Afbeelding 6" descr="Afbeelding met tekst, boek, foto, persoon&#10;&#10;Automatisch gegenereerde beschrijving">
            <a:extLst>
              <a:ext uri="{FF2B5EF4-FFF2-40B4-BE49-F238E27FC236}">
                <a16:creationId xmlns:a16="http://schemas.microsoft.com/office/drawing/2014/main" id="{B7CE88DA-78AF-44FC-B05B-026BF37C0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26" y="2900854"/>
            <a:ext cx="8330326" cy="70041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sectie start en eindslide + inhou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1497</TotalTime>
  <Words>411</Words>
  <Application>Microsoft Office PowerPoint</Application>
  <PresentationFormat>Aangepast</PresentationFormat>
  <Paragraphs>44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.AppleSystemUIFont</vt:lpstr>
      <vt:lpstr>Arial</vt:lpstr>
      <vt:lpstr>Calibri</vt:lpstr>
      <vt:lpstr>3 sectie content</vt:lpstr>
      <vt:lpstr>1 sectie start en eindslide + inhoud</vt:lpstr>
      <vt:lpstr>Havo  Paragraaf 6.3  Het absolutisme</vt:lpstr>
      <vt:lpstr>In deze presentatie leer je:</vt:lpstr>
      <vt:lpstr>De Duitse keizer verliest macht</vt:lpstr>
      <vt:lpstr>De machtige Franse koning 1/2</vt:lpstr>
      <vt:lpstr>De machtige Franse koning 2/2</vt:lpstr>
      <vt:lpstr>De Engelse koning verliest macht</vt:lpstr>
      <vt:lpstr>Stadhouder Willem III en zijn vrouw Maria worden koning en koningin van Engeland, 1689 (Northgote 1827)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mijn titel</dc:title>
  <dc:creator>Venhoven, Arthur</dc:creator>
  <cp:lastModifiedBy>Jankees den Otter</cp:lastModifiedBy>
  <cp:revision>126</cp:revision>
  <dcterms:created xsi:type="dcterms:W3CDTF">2018-10-10T07:56:58Z</dcterms:created>
  <dcterms:modified xsi:type="dcterms:W3CDTF">2022-01-09T12:35:16Z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